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6" r:id="rId9"/>
    <p:sldId id="267" r:id="rId10"/>
    <p:sldId id="268" r:id="rId11"/>
    <p:sldId id="269" r:id="rId12"/>
    <p:sldId id="270" r:id="rId13"/>
    <p:sldId id="271" r:id="rId14"/>
    <p:sldId id="272" r:id="rId15"/>
    <p:sldId id="274" r:id="rId16"/>
    <p:sldId id="273" r:id="rId1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4B35C22-72B3-427D-86E8-BFC269F0E46D}" type="datetimeFigureOut">
              <a:rPr lang="fr-FR" smtClean="0"/>
              <a:t>15/05/2022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841067-9AF1-4982-83ED-A85429035DC0}" type="slidenum">
              <a:rPr lang="fr-FR" smtClean="0"/>
              <a:t>‹N°›</a:t>
            </a:fld>
            <a:endParaRPr lang="fr-FR"/>
          </a:p>
        </p:txBody>
      </p:sp>
    </p:spTree>
    <p:extLst>
      <p:ext uri="{BB962C8B-B14F-4D97-AF65-F5344CB8AC3E}">
        <p14:creationId xmlns:p14="http://schemas.microsoft.com/office/powerpoint/2010/main" val="3147051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4B35C22-72B3-427D-86E8-BFC269F0E46D}" type="datetimeFigureOut">
              <a:rPr lang="fr-FR" smtClean="0"/>
              <a:t>15/05/2022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841067-9AF1-4982-83ED-A85429035DC0}" type="slidenum">
              <a:rPr lang="fr-FR" smtClean="0"/>
              <a:t>‹N°›</a:t>
            </a:fld>
            <a:endParaRPr lang="fr-FR"/>
          </a:p>
        </p:txBody>
      </p:sp>
    </p:spTree>
    <p:extLst>
      <p:ext uri="{BB962C8B-B14F-4D97-AF65-F5344CB8AC3E}">
        <p14:creationId xmlns:p14="http://schemas.microsoft.com/office/powerpoint/2010/main" val="2402327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4B35C22-72B3-427D-86E8-BFC269F0E46D}" type="datetimeFigureOut">
              <a:rPr lang="fr-FR" smtClean="0"/>
              <a:t>15/05/2022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841067-9AF1-4982-83ED-A85429035DC0}" type="slidenum">
              <a:rPr lang="fr-FR" smtClean="0"/>
              <a:t>‹N°›</a:t>
            </a:fld>
            <a:endParaRPr lang="fr-FR"/>
          </a:p>
        </p:txBody>
      </p:sp>
    </p:spTree>
    <p:extLst>
      <p:ext uri="{BB962C8B-B14F-4D97-AF65-F5344CB8AC3E}">
        <p14:creationId xmlns:p14="http://schemas.microsoft.com/office/powerpoint/2010/main" val="78778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4B35C22-72B3-427D-86E8-BFC269F0E46D}" type="datetimeFigureOut">
              <a:rPr lang="fr-FR" smtClean="0"/>
              <a:t>15/05/2022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841067-9AF1-4982-83ED-A85429035DC0}" type="slidenum">
              <a:rPr lang="fr-FR" smtClean="0"/>
              <a:t>‹N°›</a:t>
            </a:fld>
            <a:endParaRPr lang="fr-FR"/>
          </a:p>
        </p:txBody>
      </p:sp>
    </p:spTree>
    <p:extLst>
      <p:ext uri="{BB962C8B-B14F-4D97-AF65-F5344CB8AC3E}">
        <p14:creationId xmlns:p14="http://schemas.microsoft.com/office/powerpoint/2010/main" val="397099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4B35C22-72B3-427D-86E8-BFC269F0E46D}" type="datetimeFigureOut">
              <a:rPr lang="fr-FR" smtClean="0"/>
              <a:t>15/05/2022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841067-9AF1-4982-83ED-A85429035DC0}" type="slidenum">
              <a:rPr lang="fr-FR" smtClean="0"/>
              <a:t>‹N°›</a:t>
            </a:fld>
            <a:endParaRPr lang="fr-FR"/>
          </a:p>
        </p:txBody>
      </p:sp>
    </p:spTree>
    <p:extLst>
      <p:ext uri="{BB962C8B-B14F-4D97-AF65-F5344CB8AC3E}">
        <p14:creationId xmlns:p14="http://schemas.microsoft.com/office/powerpoint/2010/main" val="35361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4B35C22-72B3-427D-86E8-BFC269F0E46D}" type="datetimeFigureOut">
              <a:rPr lang="fr-FR" smtClean="0"/>
              <a:t>15/05/2022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841067-9AF1-4982-83ED-A85429035DC0}" type="slidenum">
              <a:rPr lang="fr-FR" smtClean="0"/>
              <a:t>‹N°›</a:t>
            </a:fld>
            <a:endParaRPr lang="fr-FR"/>
          </a:p>
        </p:txBody>
      </p:sp>
    </p:spTree>
    <p:extLst>
      <p:ext uri="{BB962C8B-B14F-4D97-AF65-F5344CB8AC3E}">
        <p14:creationId xmlns:p14="http://schemas.microsoft.com/office/powerpoint/2010/main" val="164131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4B35C22-72B3-427D-86E8-BFC269F0E46D}" type="datetimeFigureOut">
              <a:rPr lang="fr-FR" smtClean="0"/>
              <a:t>15/05/2022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841067-9AF1-4982-83ED-A85429035DC0}" type="slidenum">
              <a:rPr lang="fr-FR" smtClean="0"/>
              <a:t>‹N°›</a:t>
            </a:fld>
            <a:endParaRPr lang="fr-FR"/>
          </a:p>
        </p:txBody>
      </p:sp>
    </p:spTree>
    <p:extLst>
      <p:ext uri="{BB962C8B-B14F-4D97-AF65-F5344CB8AC3E}">
        <p14:creationId xmlns:p14="http://schemas.microsoft.com/office/powerpoint/2010/main" val="412249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4B35C22-72B3-427D-86E8-BFC269F0E46D}" type="datetimeFigureOut">
              <a:rPr lang="fr-FR" smtClean="0"/>
              <a:t>15/05/2022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841067-9AF1-4982-83ED-A85429035DC0}" type="slidenum">
              <a:rPr lang="fr-FR" smtClean="0"/>
              <a:t>‹N°›</a:t>
            </a:fld>
            <a:endParaRPr lang="fr-FR"/>
          </a:p>
        </p:txBody>
      </p:sp>
    </p:spTree>
    <p:extLst>
      <p:ext uri="{BB962C8B-B14F-4D97-AF65-F5344CB8AC3E}">
        <p14:creationId xmlns:p14="http://schemas.microsoft.com/office/powerpoint/2010/main" val="331903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B35C22-72B3-427D-86E8-BFC269F0E46D}" type="datetimeFigureOut">
              <a:rPr lang="fr-FR" smtClean="0"/>
              <a:t>15/05/2022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841067-9AF1-4982-83ED-A85429035DC0}" type="slidenum">
              <a:rPr lang="fr-FR" smtClean="0"/>
              <a:t>‹N°›</a:t>
            </a:fld>
            <a:endParaRPr lang="fr-FR"/>
          </a:p>
        </p:txBody>
      </p:sp>
    </p:spTree>
    <p:extLst>
      <p:ext uri="{BB962C8B-B14F-4D97-AF65-F5344CB8AC3E}">
        <p14:creationId xmlns:p14="http://schemas.microsoft.com/office/powerpoint/2010/main" val="199680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4B35C22-72B3-427D-86E8-BFC269F0E46D}" type="datetimeFigureOut">
              <a:rPr lang="fr-FR" smtClean="0"/>
              <a:t>15/05/2022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841067-9AF1-4982-83ED-A85429035DC0}" type="slidenum">
              <a:rPr lang="fr-FR" smtClean="0"/>
              <a:t>‹N°›</a:t>
            </a:fld>
            <a:endParaRPr lang="fr-FR"/>
          </a:p>
        </p:txBody>
      </p:sp>
    </p:spTree>
    <p:extLst>
      <p:ext uri="{BB962C8B-B14F-4D97-AF65-F5344CB8AC3E}">
        <p14:creationId xmlns:p14="http://schemas.microsoft.com/office/powerpoint/2010/main" val="362355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4B35C22-72B3-427D-86E8-BFC269F0E46D}" type="datetimeFigureOut">
              <a:rPr lang="fr-FR" smtClean="0"/>
              <a:t>15/05/2022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841067-9AF1-4982-83ED-A85429035DC0}" type="slidenum">
              <a:rPr lang="fr-FR" smtClean="0"/>
              <a:t>‹N°›</a:t>
            </a:fld>
            <a:endParaRPr lang="fr-FR"/>
          </a:p>
        </p:txBody>
      </p:sp>
    </p:spTree>
    <p:extLst>
      <p:ext uri="{BB962C8B-B14F-4D97-AF65-F5344CB8AC3E}">
        <p14:creationId xmlns:p14="http://schemas.microsoft.com/office/powerpoint/2010/main" val="201052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35C22-72B3-427D-86E8-BFC269F0E46D}" type="datetimeFigureOut">
              <a:rPr lang="fr-FR" smtClean="0"/>
              <a:t>15/05/2022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41067-9AF1-4982-83ED-A85429035DC0}" type="slidenum">
              <a:rPr lang="fr-FR" smtClean="0"/>
              <a:t>‹N°›</a:t>
            </a:fld>
            <a:endParaRPr lang="fr-FR"/>
          </a:p>
        </p:txBody>
      </p:sp>
    </p:spTree>
    <p:extLst>
      <p:ext uri="{BB962C8B-B14F-4D97-AF65-F5344CB8AC3E}">
        <p14:creationId xmlns:p14="http://schemas.microsoft.com/office/powerpoint/2010/main" val="153288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lgbtphobies.org/"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www.fondationemergence.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federation-lgbt.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3360" y="469220"/>
            <a:ext cx="11730445" cy="2387600"/>
          </a:xfrm>
        </p:spPr>
        <p:txBody>
          <a:bodyPr>
            <a:normAutofit fontScale="90000"/>
          </a:bodyPr>
          <a:lstStyle/>
          <a:p>
            <a:r>
              <a:rPr lang="fr-FR" dirty="0"/>
              <a:t>17 mai 2022 </a:t>
            </a:r>
            <a:br>
              <a:rPr lang="fr-FR" dirty="0"/>
            </a:br>
            <a:r>
              <a:rPr lang="fr-FR" dirty="0"/>
              <a:t>Journée Mondiale contre les </a:t>
            </a:r>
            <a:r>
              <a:rPr lang="fr-FR" dirty="0" err="1"/>
              <a:t>LGBTIphobies</a:t>
            </a:r>
            <a:endParaRPr lang="fr-FR" dirty="0"/>
          </a:p>
        </p:txBody>
      </p:sp>
      <p:sp>
        <p:nvSpPr>
          <p:cNvPr id="3" name="Sous-titre 2"/>
          <p:cNvSpPr>
            <a:spLocks noGrp="1"/>
          </p:cNvSpPr>
          <p:nvPr>
            <p:ph type="subTitle" idx="1"/>
          </p:nvPr>
        </p:nvSpPr>
        <p:spPr>
          <a:xfrm>
            <a:off x="1506582" y="2371352"/>
            <a:ext cx="9144000" cy="1655762"/>
          </a:xfrm>
        </p:spPr>
        <p:txBody>
          <a:bodyPr/>
          <a:lstStyle/>
          <a:p>
            <a:endParaRPr lang="fr-FR" dirty="0"/>
          </a:p>
          <a:p>
            <a:r>
              <a:rPr lang="fr-FR" sz="4400" dirty="0"/>
              <a:t>Nos corps, nos vies, nos droits</a:t>
            </a:r>
          </a:p>
          <a:p>
            <a:endParaRPr lang="fr-FR" dirty="0"/>
          </a:p>
          <a:p>
            <a:endParaRPr lang="fr-FR" dirty="0"/>
          </a:p>
          <a:p>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848" y="3741174"/>
            <a:ext cx="3787468" cy="2842506"/>
          </a:xfrm>
          <a:prstGeom prst="rect">
            <a:avLst/>
          </a:prstGeom>
        </p:spPr>
      </p:pic>
    </p:spTree>
    <p:extLst>
      <p:ext uri="{BB962C8B-B14F-4D97-AF65-F5344CB8AC3E}">
        <p14:creationId xmlns:p14="http://schemas.microsoft.com/office/powerpoint/2010/main" val="1192868753"/>
      </p:ext>
    </p:extLst>
  </p:cSld>
  <p:clrMapOvr>
    <a:masterClrMapping/>
  </p:clrMapOvr>
  <mc:AlternateContent xmlns:mc="http://schemas.openxmlformats.org/markup-compatibility/2006">
    <mc:Choice xmlns:p14="http://schemas.microsoft.com/office/powerpoint/2010/main" Requires="p14">
      <p:transition spd="slow" p14:dur="2000" advTm="6269"/>
    </mc:Choice>
    <mc:Fallback>
      <p:transition spd="slow" advTm="626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66" y="239730"/>
            <a:ext cx="4539160" cy="6435389"/>
          </a:xfrm>
          <a:prstGeom prst="rect">
            <a:avLst/>
          </a:prstGeom>
        </p:spPr>
      </p:pic>
      <p:sp>
        <p:nvSpPr>
          <p:cNvPr id="3" name="ZoneTexte 2"/>
          <p:cNvSpPr txBox="1"/>
          <p:nvPr/>
        </p:nvSpPr>
        <p:spPr>
          <a:xfrm>
            <a:off x="5368836" y="2416629"/>
            <a:ext cx="6662056" cy="2308324"/>
          </a:xfrm>
          <a:prstGeom prst="rect">
            <a:avLst/>
          </a:prstGeom>
          <a:noFill/>
        </p:spPr>
        <p:txBody>
          <a:bodyPr wrap="square" rtlCol="0">
            <a:spAutoFit/>
          </a:bodyPr>
          <a:lstStyle/>
          <a:p>
            <a:pPr algn="just"/>
            <a:r>
              <a:rPr lang="fr-FR" dirty="0">
                <a:latin typeface="Source Serif Pro Black" panose="02040903050405020204" pitchFamily="18" charset="0"/>
                <a:ea typeface="Source Serif Pro Black" panose="02040903050405020204" pitchFamily="18" charset="0"/>
              </a:rPr>
              <a:t>L'été quand on a 15 ans. Rien à faire si ce n'est regarder le plafond.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Elles sont trois : Marie, Anne, Floriane. Dans le secret des vestiaires leurs destins se croisent et le désir surgit.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Si les premières fois sont inoubliables c'est parce qu'elles n'ont pas de lois.</a:t>
            </a:r>
          </a:p>
        </p:txBody>
      </p:sp>
    </p:spTree>
    <p:extLst>
      <p:ext uri="{BB962C8B-B14F-4D97-AF65-F5344CB8AC3E}">
        <p14:creationId xmlns:p14="http://schemas.microsoft.com/office/powerpoint/2010/main" val="1410927059"/>
      </p:ext>
    </p:extLst>
  </p:cSld>
  <p:clrMapOvr>
    <a:masterClrMapping/>
  </p:clrMapOvr>
  <mc:AlternateContent xmlns:mc="http://schemas.openxmlformats.org/markup-compatibility/2006">
    <mc:Choice xmlns:p14="http://schemas.microsoft.com/office/powerpoint/2010/main" Requires="p14">
      <p:transition spd="slow" p14:dur="2000" advTm="11382"/>
    </mc:Choice>
    <mc:Fallback>
      <p:transition spd="slow" advTm="1138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12080" y="2116183"/>
            <a:ext cx="6492239" cy="3139321"/>
          </a:xfrm>
          <a:prstGeom prst="rect">
            <a:avLst/>
          </a:prstGeom>
          <a:noFill/>
        </p:spPr>
        <p:txBody>
          <a:bodyPr wrap="square" rtlCol="0">
            <a:spAutoFit/>
          </a:bodyPr>
          <a:lstStyle/>
          <a:p>
            <a:pPr algn="just"/>
            <a:r>
              <a:rPr lang="fr-FR" dirty="0">
                <a:latin typeface="Source Serif Pro Black" panose="02040903050405020204" pitchFamily="18" charset="0"/>
                <a:ea typeface="Source Serif Pro Black" panose="02040903050405020204" pitchFamily="18" charset="0"/>
              </a:rPr>
              <a:t>A Berlin en 1943 et 1944, Felice </a:t>
            </a:r>
            <a:r>
              <a:rPr lang="fr-FR" dirty="0" err="1">
                <a:latin typeface="Source Serif Pro Black" panose="02040903050405020204" pitchFamily="18" charset="0"/>
                <a:ea typeface="Source Serif Pro Black" panose="02040903050405020204" pitchFamily="18" charset="0"/>
              </a:rPr>
              <a:t>Schragenheim</a:t>
            </a:r>
            <a:r>
              <a:rPr lang="fr-FR" dirty="0">
                <a:latin typeface="Source Serif Pro Black" panose="02040903050405020204" pitchFamily="18" charset="0"/>
                <a:ea typeface="Source Serif Pro Black" panose="02040903050405020204" pitchFamily="18" charset="0"/>
              </a:rPr>
              <a:t>, une lesbienne juive, rencontre Lilly </a:t>
            </a:r>
            <a:r>
              <a:rPr lang="fr-FR" dirty="0" err="1">
                <a:latin typeface="Source Serif Pro Black" panose="02040903050405020204" pitchFamily="18" charset="0"/>
                <a:ea typeface="Source Serif Pro Black" panose="02040903050405020204" pitchFamily="18" charset="0"/>
              </a:rPr>
              <a:t>Wust</a:t>
            </a:r>
            <a:r>
              <a:rPr lang="fr-FR" dirty="0">
                <a:latin typeface="Source Serif Pro Black" panose="02040903050405020204" pitchFamily="18" charset="0"/>
                <a:ea typeface="Source Serif Pro Black" panose="02040903050405020204" pitchFamily="18" charset="0"/>
              </a:rPr>
              <a:t>, une mère de famille dont le mari est officier dans la Wehrmacht.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Elles tombent amoureuses l'une de l'autre. Lilly est fascinée par la force de Felice et découvre l'amour dans ses bras. Lorsque son mari revient du front, il les surprend au lit.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Contre toute attente, Lilly ne revient pas à sa vie conjugale... </a:t>
            </a:r>
          </a:p>
        </p:txBody>
      </p:sp>
      <p:pic>
        <p:nvPicPr>
          <p:cNvPr id="3" name="Image 2"/>
          <p:cNvPicPr>
            <a:picLocks noChangeAspect="1"/>
          </p:cNvPicPr>
          <p:nvPr/>
        </p:nvPicPr>
        <p:blipFill>
          <a:blip r:embed="rId2"/>
          <a:stretch>
            <a:fillRect/>
          </a:stretch>
        </p:blipFill>
        <p:spPr>
          <a:xfrm>
            <a:off x="313509" y="169076"/>
            <a:ext cx="4715691" cy="6688924"/>
          </a:xfrm>
          <a:prstGeom prst="rect">
            <a:avLst/>
          </a:prstGeom>
        </p:spPr>
      </p:pic>
    </p:spTree>
    <p:extLst>
      <p:ext uri="{BB962C8B-B14F-4D97-AF65-F5344CB8AC3E}">
        <p14:creationId xmlns:p14="http://schemas.microsoft.com/office/powerpoint/2010/main" val="4071555772"/>
      </p:ext>
    </p:extLst>
  </p:cSld>
  <p:clrMapOvr>
    <a:masterClrMapping/>
  </p:clrMapOvr>
  <mc:AlternateContent xmlns:mc="http://schemas.openxmlformats.org/markup-compatibility/2006">
    <mc:Choice xmlns:p14="http://schemas.microsoft.com/office/powerpoint/2010/main" Requires="p14">
      <p:transition spd="slow" p14:dur="2000" advTm="16458"/>
    </mc:Choice>
    <mc:Fallback>
      <p:transition spd="slow" advTm="1645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433" y="418012"/>
            <a:ext cx="4614453" cy="6152605"/>
          </a:xfrm>
          <a:prstGeom prst="rect">
            <a:avLst/>
          </a:prstGeom>
        </p:spPr>
      </p:pic>
      <p:sp>
        <p:nvSpPr>
          <p:cNvPr id="3" name="Rectangle 2"/>
          <p:cNvSpPr/>
          <p:nvPr/>
        </p:nvSpPr>
        <p:spPr>
          <a:xfrm>
            <a:off x="5307874" y="2188756"/>
            <a:ext cx="6422572" cy="2031325"/>
          </a:xfrm>
          <a:prstGeom prst="rect">
            <a:avLst/>
          </a:prstGeom>
        </p:spPr>
        <p:txBody>
          <a:bodyPr wrap="square">
            <a:spAutoFit/>
          </a:bodyPr>
          <a:lstStyle/>
          <a:p>
            <a:pPr algn="just"/>
            <a:r>
              <a:rPr lang="fr-FR" dirty="0">
                <a:latin typeface="Source Serif Pro Black" panose="02040903050405020204" pitchFamily="18" charset="0"/>
                <a:ea typeface="Source Serif Pro Black" panose="02040903050405020204" pitchFamily="18" charset="0"/>
              </a:rPr>
              <a:t>En 1958, Yves Saint-Laurent et Pierre Bergé se rencontrent et tombent éperdument amoureux l'un de l'autre.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Ils partageront 50 ans de leur vie, fondant la maison de couture Yves Saint-Laurent et bâtissant une collection d'œuvres d'art.</a:t>
            </a:r>
          </a:p>
        </p:txBody>
      </p:sp>
    </p:spTree>
    <p:extLst>
      <p:ext uri="{BB962C8B-B14F-4D97-AF65-F5344CB8AC3E}">
        <p14:creationId xmlns:p14="http://schemas.microsoft.com/office/powerpoint/2010/main" val="23384274"/>
      </p:ext>
    </p:extLst>
  </p:cSld>
  <p:clrMapOvr>
    <a:masterClrMapping/>
  </p:clrMapOvr>
  <mc:AlternateContent xmlns:mc="http://schemas.openxmlformats.org/markup-compatibility/2006">
    <mc:Choice xmlns:p14="http://schemas.microsoft.com/office/powerpoint/2010/main" Requires="p14">
      <p:transition spd="slow" p14:dur="2000" advTm="11057"/>
    </mc:Choice>
    <mc:Fallback>
      <p:transition spd="slow" advTm="1105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77710" y="1299528"/>
            <a:ext cx="6588851" cy="4392567"/>
          </a:xfrm>
          <a:prstGeom prst="rect">
            <a:avLst/>
          </a:prstGeom>
        </p:spPr>
      </p:pic>
      <p:sp>
        <p:nvSpPr>
          <p:cNvPr id="5" name="Rectangle 4"/>
          <p:cNvSpPr/>
          <p:nvPr/>
        </p:nvSpPr>
        <p:spPr>
          <a:xfrm>
            <a:off x="6936378" y="2018484"/>
            <a:ext cx="4741816" cy="2585323"/>
          </a:xfrm>
          <a:prstGeom prst="rect">
            <a:avLst/>
          </a:prstGeom>
        </p:spPr>
        <p:txBody>
          <a:bodyPr wrap="square">
            <a:spAutoFit/>
          </a:bodyPr>
          <a:lstStyle/>
          <a:p>
            <a:pPr algn="just"/>
            <a:r>
              <a:rPr lang="fr-FR" b="1" dirty="0">
                <a:latin typeface="Source Serif Pro Black" panose="02040903050405020204" pitchFamily="18" charset="0"/>
                <a:ea typeface="Source Serif Pro Black" panose="02040903050405020204" pitchFamily="18" charset="0"/>
              </a:rPr>
              <a:t>Des hommes et des femmes, nés dans l'entre-deux-guerres.</a:t>
            </a:r>
            <a:r>
              <a:rPr lang="fr-FR" dirty="0">
                <a:latin typeface="Source Serif Pro Black" panose="02040903050405020204" pitchFamily="18" charset="0"/>
                <a:ea typeface="Source Serif Pro Black" panose="02040903050405020204" pitchFamily="18" charset="0"/>
              </a:rPr>
              <a:t> </a:t>
            </a:r>
          </a:p>
          <a:p>
            <a:pPr algn="just"/>
            <a:endParaRPr lang="fr-FR" b="1" dirty="0">
              <a:latin typeface="Source Serif Pro Black" panose="02040903050405020204" pitchFamily="18" charset="0"/>
              <a:ea typeface="Source Serif Pro Black" panose="02040903050405020204" pitchFamily="18" charset="0"/>
            </a:endParaRPr>
          </a:p>
          <a:p>
            <a:pPr algn="just"/>
            <a:r>
              <a:rPr lang="fr-FR" b="1" dirty="0">
                <a:latin typeface="Source Serif Pro Black" panose="02040903050405020204" pitchFamily="18" charset="0"/>
                <a:ea typeface="Source Serif Pro Black" panose="02040903050405020204" pitchFamily="18" charset="0"/>
              </a:rPr>
              <a:t>Ils n'ont aucun point commun sinon d'être homosexuels et d'avoir choisi de le vivre au grand jour, à une époque où la société les rejetait.</a:t>
            </a:r>
            <a:r>
              <a:rPr lang="fr-FR" dirty="0">
                <a:latin typeface="Source Serif Pro Black" panose="02040903050405020204" pitchFamily="18" charset="0"/>
                <a:ea typeface="Source Serif Pro Black" panose="02040903050405020204" pitchFamily="18" charset="0"/>
              </a:rPr>
              <a:t> </a:t>
            </a:r>
          </a:p>
          <a:p>
            <a:pPr algn="just"/>
            <a:endParaRPr lang="fr-FR" b="1" dirty="0">
              <a:latin typeface="Source Serif Pro Black" panose="02040903050405020204" pitchFamily="18" charset="0"/>
              <a:ea typeface="Source Serif Pro Black" panose="02040903050405020204" pitchFamily="18" charset="0"/>
            </a:endParaRPr>
          </a:p>
          <a:p>
            <a:pPr algn="just"/>
            <a:r>
              <a:rPr lang="fr-FR" b="1" dirty="0">
                <a:latin typeface="Source Serif Pro Black" panose="02040903050405020204" pitchFamily="18" charset="0"/>
                <a:ea typeface="Source Serif Pro Black" panose="02040903050405020204" pitchFamily="18" charset="0"/>
              </a:rPr>
              <a:t>Ils ont aimé, lutté, désiré, fait l'amour</a:t>
            </a:r>
            <a:r>
              <a:rPr lang="fr-FR" dirty="0">
                <a:latin typeface="Source Serif Pro Black" panose="02040903050405020204" pitchFamily="18" charset="0"/>
                <a:ea typeface="Source Serif Pro Black" panose="02040903050405020204" pitchFamily="18" charset="0"/>
              </a:rPr>
              <a:t>.</a:t>
            </a:r>
          </a:p>
        </p:txBody>
      </p:sp>
    </p:spTree>
    <p:extLst>
      <p:ext uri="{BB962C8B-B14F-4D97-AF65-F5344CB8AC3E}">
        <p14:creationId xmlns:p14="http://schemas.microsoft.com/office/powerpoint/2010/main" val="858849496"/>
      </p:ext>
    </p:extLst>
  </p:cSld>
  <p:clrMapOvr>
    <a:masterClrMapping/>
  </p:clrMapOvr>
  <mc:AlternateContent xmlns:mc="http://schemas.openxmlformats.org/markup-compatibility/2006">
    <mc:Choice xmlns:p14="http://schemas.microsoft.com/office/powerpoint/2010/main" Requires="p14">
      <p:transition spd="slow" p14:dur="2000" advTm="12606"/>
    </mc:Choice>
    <mc:Fallback>
      <p:transition spd="slow" advTm="1260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34" y="616675"/>
            <a:ext cx="4272585" cy="5666559"/>
          </a:xfrm>
          <a:prstGeom prst="rect">
            <a:avLst/>
          </a:prstGeom>
        </p:spPr>
      </p:pic>
      <p:sp>
        <p:nvSpPr>
          <p:cNvPr id="3" name="ZoneTexte 2"/>
          <p:cNvSpPr txBox="1"/>
          <p:nvPr/>
        </p:nvSpPr>
        <p:spPr>
          <a:xfrm>
            <a:off x="5185954" y="2295792"/>
            <a:ext cx="6048103" cy="2585323"/>
          </a:xfrm>
          <a:prstGeom prst="rect">
            <a:avLst/>
          </a:prstGeom>
          <a:noFill/>
        </p:spPr>
        <p:txBody>
          <a:bodyPr wrap="square" rtlCol="0">
            <a:spAutoFit/>
          </a:bodyPr>
          <a:lstStyle/>
          <a:p>
            <a:pPr algn="just"/>
            <a:r>
              <a:rPr lang="fr-FR" dirty="0">
                <a:latin typeface="Source Serif Pro Black" panose="02040903050405020204" pitchFamily="18" charset="0"/>
                <a:ea typeface="Source Serif Pro Black" panose="02040903050405020204" pitchFamily="18" charset="0"/>
              </a:rPr>
              <a:t>Après 42 ans de vie en couple, les fougueuses </a:t>
            </a:r>
            <a:r>
              <a:rPr lang="fr-FR" dirty="0" err="1">
                <a:latin typeface="Source Serif Pro Black" panose="02040903050405020204" pitchFamily="18" charset="0"/>
                <a:ea typeface="Source Serif Pro Black" panose="02040903050405020204" pitchFamily="18" charset="0"/>
              </a:rPr>
              <a:t>Edie</a:t>
            </a:r>
            <a:r>
              <a:rPr lang="fr-FR" dirty="0">
                <a:latin typeface="Source Serif Pro Black" panose="02040903050405020204" pitchFamily="18" charset="0"/>
                <a:ea typeface="Source Serif Pro Black" panose="02040903050405020204" pitchFamily="18" charset="0"/>
              </a:rPr>
              <a:t> et Théa décident de se marier.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Depuis le début des années 1960, ces deux activistes ont mené plusieurs batailles politiques et personnelles.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Leur histoire d’amour est une véritable source d’inspiration.</a:t>
            </a:r>
          </a:p>
        </p:txBody>
      </p:sp>
      <p:sp>
        <p:nvSpPr>
          <p:cNvPr id="4" name="Rectangle 3"/>
          <p:cNvSpPr/>
          <p:nvPr/>
        </p:nvSpPr>
        <p:spPr>
          <a:xfrm>
            <a:off x="7680960" y="5525589"/>
            <a:ext cx="6601097" cy="923330"/>
          </a:xfrm>
          <a:prstGeom prst="rect">
            <a:avLst/>
          </a:prstGeom>
        </p:spPr>
        <p:txBody>
          <a:bodyPr wrap="square">
            <a:spAutoFit/>
          </a:bodyPr>
          <a:lstStyle/>
          <a:p>
            <a:r>
              <a:rPr lang="fr-FR" dirty="0">
                <a:hlinkClick r:id="rId3"/>
              </a:rPr>
              <a:t>Sources :</a:t>
            </a:r>
          </a:p>
          <a:p>
            <a:r>
              <a:rPr lang="fr-FR" dirty="0">
                <a:hlinkClick r:id="rId3"/>
              </a:rPr>
              <a:t>https://www.lgbtphobies.org/</a:t>
            </a:r>
            <a:endParaRPr lang="fr-FR" dirty="0"/>
          </a:p>
          <a:p>
            <a:r>
              <a:rPr lang="fr-FR" dirty="0">
                <a:hlinkClick r:id="rId4"/>
              </a:rPr>
              <a:t>https://www.fondationemergence.org/</a:t>
            </a:r>
            <a:endParaRPr lang="fr-FR" dirty="0"/>
          </a:p>
        </p:txBody>
      </p:sp>
    </p:spTree>
    <p:extLst>
      <p:ext uri="{BB962C8B-B14F-4D97-AF65-F5344CB8AC3E}">
        <p14:creationId xmlns:p14="http://schemas.microsoft.com/office/powerpoint/2010/main" val="2188887460"/>
      </p:ext>
    </p:extLst>
  </p:cSld>
  <p:clrMapOvr>
    <a:masterClrMapping/>
  </p:clrMapOvr>
  <mc:AlternateContent xmlns:mc="http://schemas.openxmlformats.org/markup-compatibility/2006">
    <mc:Choice xmlns:p14="http://schemas.microsoft.com/office/powerpoint/2010/main" Requires="p14">
      <p:transition spd="slow" p14:dur="2000" advTm="9281"/>
    </mc:Choice>
    <mc:Fallback>
      <p:transition spd="slow" advTm="928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515" y="595625"/>
            <a:ext cx="1803279" cy="2031863"/>
          </a:xfrm>
          <a:prstGeom prst="rect">
            <a:avLst/>
          </a:prstGeom>
        </p:spPr>
      </p:pic>
      <p:sp>
        <p:nvSpPr>
          <p:cNvPr id="9" name="Rectangle 8"/>
          <p:cNvSpPr/>
          <p:nvPr/>
        </p:nvSpPr>
        <p:spPr>
          <a:xfrm>
            <a:off x="381196" y="387208"/>
            <a:ext cx="8591354" cy="7548605"/>
          </a:xfrm>
          <a:prstGeom prst="rect">
            <a:avLst/>
          </a:prstGeom>
        </p:spPr>
        <p:txBody>
          <a:bodyPr wrap="square">
            <a:spAutoFit/>
          </a:bodyPr>
          <a:lstStyle/>
          <a:p>
            <a:pPr>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Autres films accessibles sur Netflix </a:t>
            </a:r>
          </a:p>
          <a:p>
            <a:pPr>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Call me by </a:t>
            </a:r>
            <a:r>
              <a:rPr lang="fr-FR" b="1" i="1" dirty="0" err="1">
                <a:latin typeface="Calibri" panose="020F0502020204030204" pitchFamily="34" charset="0"/>
                <a:ea typeface="Calibri" panose="020F0502020204030204" pitchFamily="34" charset="0"/>
                <a:cs typeface="Times New Roman" panose="02020603050405020304" pitchFamily="18" charset="0"/>
              </a:rPr>
              <a:t>your</a:t>
            </a:r>
            <a:r>
              <a:rPr lang="fr-FR" b="1" i="1" dirty="0">
                <a:latin typeface="Calibri" panose="020F0502020204030204" pitchFamily="34" charset="0"/>
                <a:ea typeface="Calibri" panose="020F0502020204030204" pitchFamily="34" charset="0"/>
                <a:cs typeface="Times New Roman" panose="02020603050405020304" pitchFamily="18" charset="0"/>
              </a:rPr>
              <a:t> </a:t>
            </a:r>
            <a:r>
              <a:rPr lang="fr-FR" b="1" i="1" dirty="0" err="1">
                <a:latin typeface="Calibri" panose="020F0502020204030204" pitchFamily="34" charset="0"/>
                <a:ea typeface="Calibri" panose="020F0502020204030204" pitchFamily="34" charset="0"/>
                <a:cs typeface="Times New Roman" panose="02020603050405020304" pitchFamily="18" charset="0"/>
              </a:rPr>
              <a:t>name</a:t>
            </a:r>
            <a:endParaRPr lang="fr-FR"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Boy </a:t>
            </a:r>
            <a:r>
              <a:rPr lang="fr-FR" b="1" i="1" dirty="0" err="1">
                <a:latin typeface="Calibri" panose="020F0502020204030204" pitchFamily="34" charset="0"/>
                <a:ea typeface="Calibri" panose="020F0502020204030204" pitchFamily="34" charset="0"/>
                <a:cs typeface="Times New Roman" panose="02020603050405020304" pitchFamily="18" charset="0"/>
              </a:rPr>
              <a:t>Erased</a:t>
            </a:r>
            <a:r>
              <a:rPr lang="fr-FR" b="1" i="1" dirty="0">
                <a:latin typeface="Calibri" panose="020F0502020204030204" pitchFamily="34" charset="0"/>
                <a:ea typeface="Calibri" panose="020F0502020204030204" pitchFamily="34" charset="0"/>
                <a:cs typeface="Times New Roman" panose="02020603050405020304" pitchFamily="18" charset="0"/>
              </a:rPr>
              <a:t> sur les thérapies de conversion</a:t>
            </a:r>
          </a:p>
          <a:p>
            <a:pPr>
              <a:lnSpc>
                <a:spcPct val="107000"/>
              </a:lnSpc>
              <a:spcAft>
                <a:spcPts val="800"/>
              </a:spcAft>
            </a:pPr>
            <a:endParaRPr lang="fr-FR"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La plupart des séries intègrent maintenant des personnages principaux ou secondaires LGBTI sans faire de l’orientation sexuelle un sujet majeur </a:t>
            </a:r>
            <a:r>
              <a:rPr lang="fr-FR" b="1" i="1" dirty="0" err="1">
                <a:latin typeface="Calibri" panose="020F0502020204030204" pitchFamily="34" charset="0"/>
                <a:ea typeface="Calibri" panose="020F0502020204030204" pitchFamily="34" charset="0"/>
                <a:cs typeface="Times New Roman" panose="02020603050405020304" pitchFamily="18" charset="0"/>
              </a:rPr>
              <a:t>qouique</a:t>
            </a:r>
            <a:r>
              <a:rPr lang="fr-FR" b="1" i="1"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b="1" i="1" dirty="0" err="1">
                <a:latin typeface="Calibri" panose="020F0502020204030204" pitchFamily="34" charset="0"/>
                <a:ea typeface="Calibri" panose="020F0502020204030204" pitchFamily="34" charset="0"/>
                <a:cs typeface="Times New Roman" panose="02020603050405020304" pitchFamily="18" charset="0"/>
              </a:rPr>
              <a:t>Sex</a:t>
            </a:r>
            <a:r>
              <a:rPr lang="fr-FR" b="1" i="1" dirty="0">
                <a:latin typeface="Calibri" panose="020F0502020204030204" pitchFamily="34" charset="0"/>
                <a:ea typeface="Calibri" panose="020F0502020204030204" pitchFamily="34" charset="0"/>
                <a:cs typeface="Times New Roman" panose="02020603050405020304" pitchFamily="18" charset="0"/>
              </a:rPr>
              <a:t> </a:t>
            </a:r>
            <a:r>
              <a:rPr lang="fr-FR" b="1" i="1" dirty="0" err="1">
                <a:latin typeface="Calibri" panose="020F0502020204030204" pitchFamily="34" charset="0"/>
                <a:ea typeface="Calibri" panose="020F0502020204030204" pitchFamily="34" charset="0"/>
                <a:cs typeface="Times New Roman" panose="02020603050405020304" pitchFamily="18" charset="0"/>
              </a:rPr>
              <a:t>education</a:t>
            </a:r>
            <a:r>
              <a:rPr lang="fr-FR" b="1" i="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b="1" i="1" dirty="0" err="1">
                <a:latin typeface="Calibri" panose="020F0502020204030204" pitchFamily="34" charset="0"/>
                <a:ea typeface="Calibri" panose="020F0502020204030204" pitchFamily="34" charset="0"/>
                <a:cs typeface="Times New Roman" panose="02020603050405020304" pitchFamily="18" charset="0"/>
              </a:rPr>
              <a:t>Sense</a:t>
            </a:r>
            <a:r>
              <a:rPr lang="fr-FR" b="1" i="1" dirty="0">
                <a:latin typeface="Calibri" panose="020F0502020204030204" pitchFamily="34" charset="0"/>
                <a:ea typeface="Calibri" panose="020F0502020204030204" pitchFamily="34" charset="0"/>
                <a:cs typeface="Times New Roman" panose="02020603050405020304" pitchFamily="18" charset="0"/>
              </a:rPr>
              <a:t> 8</a:t>
            </a:r>
          </a:p>
          <a:p>
            <a:pPr>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Chronique de San Francisco</a:t>
            </a:r>
          </a:p>
          <a:p>
            <a:pPr>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Grace and Frankie </a:t>
            </a:r>
          </a:p>
          <a:p>
            <a:pPr>
              <a:lnSpc>
                <a:spcPct val="107000"/>
              </a:lnSpc>
              <a:spcAft>
                <a:spcPts val="800"/>
              </a:spcAft>
            </a:pPr>
            <a:endParaRPr lang="fr-FR"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Canal Plus</a:t>
            </a:r>
          </a:p>
          <a:p>
            <a:pPr>
              <a:lnSpc>
                <a:spcPct val="107000"/>
              </a:lnSpc>
              <a:spcAft>
                <a:spcPts val="800"/>
              </a:spcAft>
            </a:pPr>
            <a:r>
              <a:rPr lang="fr-FR" b="1" i="1" dirty="0" err="1">
                <a:latin typeface="Calibri" panose="020F0502020204030204" pitchFamily="34" charset="0"/>
                <a:ea typeface="Calibri" panose="020F0502020204030204" pitchFamily="34" charset="0"/>
                <a:cs typeface="Times New Roman" panose="02020603050405020304" pitchFamily="18" charset="0"/>
              </a:rPr>
              <a:t>It’s</a:t>
            </a:r>
            <a:r>
              <a:rPr lang="fr-FR" b="1" i="1" dirty="0">
                <a:latin typeface="Calibri" panose="020F0502020204030204" pitchFamily="34" charset="0"/>
                <a:ea typeface="Calibri" panose="020F0502020204030204" pitchFamily="34" charset="0"/>
                <a:cs typeface="Times New Roman" panose="02020603050405020304" pitchFamily="18" charset="0"/>
              </a:rPr>
              <a:t> </a:t>
            </a:r>
            <a:r>
              <a:rPr lang="fr-FR" b="1" i="1" dirty="0" err="1">
                <a:latin typeface="Calibri" panose="020F0502020204030204" pitchFamily="34" charset="0"/>
                <a:ea typeface="Calibri" panose="020F0502020204030204" pitchFamily="34" charset="0"/>
                <a:cs typeface="Times New Roman" panose="02020603050405020304" pitchFamily="18" charset="0"/>
              </a:rPr>
              <a:t>going</a:t>
            </a:r>
            <a:r>
              <a:rPr lang="fr-FR" b="1" i="1" dirty="0">
                <a:latin typeface="Calibri" panose="020F0502020204030204" pitchFamily="34" charset="0"/>
                <a:ea typeface="Calibri" panose="020F0502020204030204" pitchFamily="34" charset="0"/>
                <a:cs typeface="Times New Roman" panose="02020603050405020304" pitchFamily="18" charset="0"/>
              </a:rPr>
              <a:t> to </a:t>
            </a:r>
            <a:r>
              <a:rPr lang="fr-FR" b="1" i="1" dirty="0" err="1">
                <a:latin typeface="Calibri" panose="020F0502020204030204" pitchFamily="34" charset="0"/>
                <a:ea typeface="Calibri" panose="020F0502020204030204" pitchFamily="34" charset="0"/>
                <a:cs typeface="Times New Roman" panose="02020603050405020304" pitchFamily="18" charset="0"/>
              </a:rPr>
              <a:t>hurt</a:t>
            </a:r>
            <a:r>
              <a:rPr lang="fr-FR" b="1" i="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b="1" i="1" dirty="0">
                <a:solidFill>
                  <a:srgbClr val="C0504D"/>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b="1" i="1" dirty="0">
              <a:solidFill>
                <a:srgbClr val="C0504D"/>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b="1" i="1" dirty="0">
              <a:solidFill>
                <a:srgbClr val="C0504D"/>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b="1" i="1" dirty="0">
              <a:solidFill>
                <a:srgbClr val="C0504D"/>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a:solidFill>
                  <a:srgbClr val="C0504D"/>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3091603"/>
      </p:ext>
    </p:extLst>
  </p:cSld>
  <p:clrMapOvr>
    <a:masterClrMapping/>
  </p:clrMapOvr>
  <mc:AlternateContent xmlns:mc="http://schemas.openxmlformats.org/markup-compatibility/2006">
    <mc:Choice xmlns:p14="http://schemas.microsoft.com/office/powerpoint/2010/main" Requires="p14">
      <p:transition spd="slow" p14:dur="2000" advClick="0" advTm="18248"/>
    </mc:Choice>
    <mc:Fallback>
      <p:transition spd="slow" advClick="0" advTm="1824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631607242946"/>
          <p:cNvPicPr/>
          <p:nvPr/>
        </p:nvPicPr>
        <p:blipFill>
          <a:blip r:embed="rId2">
            <a:extLst>
              <a:ext uri="{28A0092B-C50C-407E-A947-70E740481C1C}">
                <a14:useLocalDpi xmlns:a14="http://schemas.microsoft.com/office/drawing/2010/main" val="0"/>
              </a:ext>
            </a:extLst>
          </a:blip>
          <a:srcRect/>
          <a:stretch>
            <a:fillRect/>
          </a:stretch>
        </p:blipFill>
        <p:spPr bwMode="auto">
          <a:xfrm>
            <a:off x="293647" y="2125972"/>
            <a:ext cx="1009633" cy="1350628"/>
          </a:xfrm>
          <a:prstGeom prst="rect">
            <a:avLst/>
          </a:prstGeom>
          <a:noFill/>
          <a:ln>
            <a:noFill/>
          </a:ln>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7515" y="595625"/>
            <a:ext cx="1803279" cy="2031863"/>
          </a:xfrm>
          <a:prstGeom prst="rect">
            <a:avLst/>
          </a:prstGeom>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576231" y="483326"/>
            <a:ext cx="3564694" cy="1278623"/>
          </a:xfrm>
          <a:prstGeom prst="rect">
            <a:avLst/>
          </a:prstGeom>
          <a:noFill/>
        </p:spPr>
      </p:pic>
      <p:sp>
        <p:nvSpPr>
          <p:cNvPr id="9" name="Rectangle 8"/>
          <p:cNvSpPr/>
          <p:nvPr/>
        </p:nvSpPr>
        <p:spPr>
          <a:xfrm>
            <a:off x="2132831" y="2627488"/>
            <a:ext cx="6096000" cy="2112438"/>
          </a:xfrm>
          <a:prstGeom prst="rect">
            <a:avLst/>
          </a:prstGeom>
        </p:spPr>
        <p:txBody>
          <a:bodyPr>
            <a:spAutoFit/>
          </a:bodyPr>
          <a:lstStyle/>
          <a:p>
            <a:pPr>
              <a:lnSpc>
                <a:spcPct val="107000"/>
              </a:lnSpc>
              <a:spcAft>
                <a:spcPts val="800"/>
              </a:spcAft>
            </a:pPr>
            <a:r>
              <a:rPr lang="fr-FR" b="1" i="1" dirty="0">
                <a:solidFill>
                  <a:srgbClr val="C0504D"/>
                </a:solidFill>
                <a:latin typeface="Calibri" panose="020F0502020204030204" pitchFamily="34" charset="0"/>
                <a:ea typeface="Calibri" panose="020F0502020204030204" pitchFamily="34" charset="0"/>
                <a:cs typeface="Times New Roman" panose="02020603050405020304" pitchFamily="18" charset="0"/>
              </a:rPr>
              <a:t>Muriel PICAZO </a:t>
            </a:r>
          </a:p>
          <a:p>
            <a:pPr>
              <a:lnSpc>
                <a:spcPct val="107000"/>
              </a:lnSpc>
              <a:spcAft>
                <a:spcPts val="800"/>
              </a:spcAft>
            </a:pPr>
            <a:r>
              <a:rPr lang="fr-FR" b="1"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Service des Référés Expertises du Tribunal administratif de Marseille</a:t>
            </a:r>
          </a:p>
          <a:p>
            <a:pPr>
              <a:lnSpc>
                <a:spcPct val="107000"/>
              </a:lnSpc>
              <a:spcAft>
                <a:spcPts val="800"/>
              </a:spcAft>
            </a:pPr>
            <a:r>
              <a:rPr lang="fr-FR" b="1"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Référente diversité du ressort de la cour administrative d’appel de Marseille</a:t>
            </a:r>
          </a:p>
          <a:p>
            <a:pPr>
              <a:lnSpc>
                <a:spcPct val="107000"/>
              </a:lnSpc>
              <a:spcAft>
                <a:spcPts val="800"/>
              </a:spcAft>
            </a:pPr>
            <a:r>
              <a:rPr lang="fr-FR" sz="14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T</a:t>
            </a:r>
            <a:r>
              <a:rPr lang="fr-FR" sz="14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él. : 04 91 13 48 33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4732832"/>
      </p:ext>
    </p:extLst>
  </p:cSld>
  <p:clrMapOvr>
    <a:masterClrMapping/>
  </p:clrMapOvr>
  <mc:AlternateContent xmlns:mc="http://schemas.openxmlformats.org/markup-compatibility/2006">
    <mc:Choice xmlns:p14="http://schemas.microsoft.com/office/powerpoint/2010/main" Requires="p14">
      <p:transition spd="slow" p14:dur="2000" advClick="0" advTm="6711"/>
    </mc:Choice>
    <mc:Fallback>
      <p:transition spd="slow" advClick="0" advTm="671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0892" y="1267097"/>
            <a:ext cx="11076918" cy="4524315"/>
          </a:xfrm>
          <a:prstGeom prst="rect">
            <a:avLst/>
          </a:prstGeom>
          <a:noFill/>
        </p:spPr>
        <p:txBody>
          <a:bodyPr wrap="square" rtlCol="0">
            <a:spAutoFit/>
          </a:bodyPr>
          <a:lstStyle/>
          <a:p>
            <a:pPr algn="just"/>
            <a:r>
              <a:rPr lang="fr-FR" dirty="0">
                <a:effectLst/>
                <a:latin typeface="Source Serif Pro Black" panose="02040903050405020204" pitchFamily="18" charset="0"/>
                <a:ea typeface="Source Serif Pro Black" panose="02040903050405020204" pitchFamily="18" charset="0"/>
              </a:rPr>
              <a:t>La Journée mondiale de lutte contre l'homophobie est célébrée le 17 Mai 2022. Cette initiative a été lancée par le Français Louis-Georges Tin, président du Comité IDAHO et a pour but de promouvoir des actions de sensibilisation et de prévention pour lutter contre l'homophobie, la </a:t>
            </a:r>
            <a:r>
              <a:rPr lang="fr-FR" dirty="0" err="1">
                <a:effectLst/>
                <a:latin typeface="Source Serif Pro Black" panose="02040903050405020204" pitchFamily="18" charset="0"/>
                <a:ea typeface="Source Serif Pro Black" panose="02040903050405020204" pitchFamily="18" charset="0"/>
              </a:rPr>
              <a:t>lesbophobie</a:t>
            </a:r>
            <a:r>
              <a:rPr lang="fr-FR" dirty="0">
                <a:effectLst/>
                <a:latin typeface="Source Serif Pro Black" panose="02040903050405020204" pitchFamily="18" charset="0"/>
                <a:ea typeface="Source Serif Pro Black" panose="02040903050405020204" pitchFamily="18" charset="0"/>
              </a:rPr>
              <a:t>, la </a:t>
            </a:r>
            <a:r>
              <a:rPr lang="fr-FR" dirty="0" err="1">
                <a:effectLst/>
                <a:latin typeface="Source Serif Pro Black" panose="02040903050405020204" pitchFamily="18" charset="0"/>
                <a:ea typeface="Source Serif Pro Black" panose="02040903050405020204" pitchFamily="18" charset="0"/>
              </a:rPr>
              <a:t>biphobie</a:t>
            </a:r>
            <a:r>
              <a:rPr lang="fr-FR" dirty="0">
                <a:effectLst/>
                <a:latin typeface="Source Serif Pro Black" panose="02040903050405020204" pitchFamily="18" charset="0"/>
                <a:ea typeface="Source Serif Pro Black" panose="02040903050405020204" pitchFamily="18" charset="0"/>
              </a:rPr>
              <a:t> et la </a:t>
            </a:r>
            <a:r>
              <a:rPr lang="fr-FR" dirty="0" err="1">
                <a:effectLst/>
                <a:latin typeface="Source Serif Pro Black" panose="02040903050405020204" pitchFamily="18" charset="0"/>
                <a:ea typeface="Source Serif Pro Black" panose="02040903050405020204" pitchFamily="18" charset="0"/>
              </a:rPr>
              <a:t>transphobie</a:t>
            </a:r>
            <a:r>
              <a:rPr lang="fr-FR" dirty="0">
                <a:effectLst/>
                <a:latin typeface="Source Serif Pro Black" panose="02040903050405020204" pitchFamily="18" charset="0"/>
                <a:ea typeface="Source Serif Pro Black" panose="02040903050405020204" pitchFamily="18" charset="0"/>
              </a:rPr>
              <a:t>.</a:t>
            </a:r>
          </a:p>
          <a:p>
            <a:pPr algn="just"/>
            <a:endParaRPr lang="fr-FR" dirty="0">
              <a:latin typeface="Source Serif Pro Black" panose="02040903050405020204" pitchFamily="18" charset="0"/>
              <a:ea typeface="Source Serif Pro Black" panose="02040903050405020204" pitchFamily="18" charset="0"/>
            </a:endParaRPr>
          </a:p>
          <a:p>
            <a:pPr algn="just"/>
            <a:r>
              <a:rPr lang="fr-FR" i="1" u="sng" dirty="0">
                <a:effectLst/>
                <a:latin typeface="Source Serif Pro Black" panose="02040903050405020204" pitchFamily="18" charset="0"/>
                <a:ea typeface="Source Serif Pro Black" panose="02040903050405020204" pitchFamily="18" charset="0"/>
              </a:rPr>
              <a:t>L’homophobie est l'hostilité, explicite ou implicite, envers des individus dont les préférences amoureuses ou sexuelles concernent des individus de même sexe</a:t>
            </a:r>
            <a:r>
              <a:rPr lang="fr-FR" dirty="0">
                <a:effectLst/>
                <a:latin typeface="Source Serif Pro Black" panose="02040903050405020204" pitchFamily="18" charset="0"/>
                <a:ea typeface="Source Serif Pro Black" panose="02040903050405020204" pitchFamily="18" charset="0"/>
              </a:rPr>
              <a:t>.</a:t>
            </a:r>
          </a:p>
          <a:p>
            <a:pPr algn="just"/>
            <a:r>
              <a:rPr lang="fr-FR" dirty="0">
                <a:effectLst/>
                <a:latin typeface="Source Serif Pro Black" panose="02040903050405020204" pitchFamily="18" charset="0"/>
                <a:ea typeface="Source Serif Pro Black" panose="02040903050405020204" pitchFamily="18" charset="0"/>
              </a:rPr>
              <a:t/>
            </a:r>
            <a:br>
              <a:rPr lang="fr-FR" dirty="0">
                <a:effectLst/>
                <a:latin typeface="Source Serif Pro Black" panose="02040903050405020204" pitchFamily="18" charset="0"/>
                <a:ea typeface="Source Serif Pro Black" panose="02040903050405020204" pitchFamily="18" charset="0"/>
              </a:rPr>
            </a:br>
            <a:r>
              <a:rPr lang="fr-FR" dirty="0">
                <a:effectLst/>
                <a:latin typeface="Source Serif Pro Black" panose="02040903050405020204" pitchFamily="18" charset="0"/>
                <a:ea typeface="Source Serif Pro Black" panose="02040903050405020204" pitchFamily="18" charset="0"/>
              </a:rPr>
              <a:t>La première journée a eu lieu le 17 mai 2005, soit 15 ans jour pour jour après la suppression de l'homosexualité de la liste des maladies mentales de la classification internationale des maladies, publiée par l'Organisation mondiale de la santé, à savoir le 17 mai 1990. Elle mobilise l’opinion publique sur les problèmes liés à l’homophobie et à la </a:t>
            </a:r>
            <a:r>
              <a:rPr lang="fr-FR" dirty="0" err="1">
                <a:effectLst/>
                <a:latin typeface="Source Serif Pro Black" panose="02040903050405020204" pitchFamily="18" charset="0"/>
                <a:ea typeface="Source Serif Pro Black" panose="02040903050405020204" pitchFamily="18" charset="0"/>
              </a:rPr>
              <a:t>transphobie</a:t>
            </a:r>
            <a:r>
              <a:rPr lang="fr-FR" dirty="0">
                <a:effectLst/>
                <a:latin typeface="Source Serif Pro Black" panose="02040903050405020204" pitchFamily="18" charset="0"/>
                <a:ea typeface="Source Serif Pro Black" panose="02040903050405020204" pitchFamily="18" charset="0"/>
              </a:rPr>
              <a:t> par le biais de colloques, de manifestations de rue ou d’événements artistiques.</a:t>
            </a:r>
          </a:p>
          <a:p>
            <a:pPr algn="just"/>
            <a:r>
              <a:rPr lang="fr-FR" dirty="0">
                <a:effectLst/>
                <a:latin typeface="Source Serif Pro Black" panose="02040903050405020204" pitchFamily="18" charset="0"/>
                <a:ea typeface="Source Serif Pro Black" panose="02040903050405020204" pitchFamily="18" charset="0"/>
              </a:rPr>
              <a:t/>
            </a:r>
            <a:br>
              <a:rPr lang="fr-FR" dirty="0">
                <a:effectLst/>
                <a:latin typeface="Source Serif Pro Black" panose="02040903050405020204" pitchFamily="18" charset="0"/>
                <a:ea typeface="Source Serif Pro Black" panose="02040903050405020204" pitchFamily="18" charset="0"/>
              </a:rPr>
            </a:br>
            <a:r>
              <a:rPr lang="fr-FR" dirty="0">
                <a:effectLst/>
                <a:latin typeface="Source Serif Pro Black" panose="02040903050405020204" pitchFamily="18" charset="0"/>
                <a:ea typeface="Source Serif Pro Black" panose="02040903050405020204" pitchFamily="18" charset="0"/>
              </a:rPr>
              <a:t/>
            </a:r>
            <a:br>
              <a:rPr lang="fr-FR" dirty="0">
                <a:effectLst/>
                <a:latin typeface="Source Serif Pro Black" panose="02040903050405020204" pitchFamily="18" charset="0"/>
                <a:ea typeface="Source Serif Pro Black" panose="02040903050405020204" pitchFamily="18" charset="0"/>
              </a:rPr>
            </a:br>
            <a:endParaRPr lang="fr-FR" dirty="0">
              <a:latin typeface="Source Serif Pro Black" panose="02040903050405020204" pitchFamily="18" charset="0"/>
              <a:ea typeface="Source Serif Pro Black" panose="02040903050405020204" pitchFamily="18" charset="0"/>
            </a:endParaRPr>
          </a:p>
        </p:txBody>
      </p:sp>
    </p:spTree>
    <p:extLst>
      <p:ext uri="{BB962C8B-B14F-4D97-AF65-F5344CB8AC3E}">
        <p14:creationId xmlns:p14="http://schemas.microsoft.com/office/powerpoint/2010/main" val="2887510276"/>
      </p:ext>
    </p:extLst>
  </p:cSld>
  <p:clrMapOvr>
    <a:masterClrMapping/>
  </p:clrMapOvr>
  <mc:AlternateContent xmlns:mc="http://schemas.openxmlformats.org/markup-compatibility/2006">
    <mc:Choice xmlns:p14="http://schemas.microsoft.com/office/powerpoint/2010/main" Requires="p14">
      <p:transition spd="slow" p14:dur="2000" advTm="21076"/>
    </mc:Choice>
    <mc:Fallback>
      <p:transition spd="slow" advTm="2107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3953" y="991559"/>
            <a:ext cx="11051178" cy="4756687"/>
          </a:xfrm>
          <a:prstGeom prst="rect">
            <a:avLst/>
          </a:prstGeom>
        </p:spPr>
        <p:txBody>
          <a:bodyPr wrap="square">
            <a:spAutoFit/>
          </a:bodyPr>
          <a:lstStyle/>
          <a:p>
            <a:pPr algn="just">
              <a:lnSpc>
                <a:spcPct val="107000"/>
              </a:lnSpc>
            </a:pPr>
            <a:r>
              <a:rPr lang="fr-FR" dirty="0">
                <a:effectLst/>
                <a:latin typeface="Source Serif Pro Black" panose="02040903050405020204" pitchFamily="18" charset="0"/>
                <a:ea typeface="Source Serif Pro Black" panose="02040903050405020204" pitchFamily="18" charset="0"/>
              </a:rPr>
              <a:t>L’homophobie englobe donc les préjugés sur l'homosexualité et les discriminations envers ceux qui la pratiquent. Au sens large, l'homophobie peut être généralisée comme la peur, la haine, l'aversion, le harcèlement, la violence ou encore la désapprobation intellectuelle intolérante envers l'ensemble de la communauté LGBT. L'homophobie peut aller jusqu'au meurtre ou</a:t>
            </a:r>
            <a:r>
              <a:rPr lang="fr-FR" dirty="0">
                <a:latin typeface="Source Serif Pro Black" panose="02040903050405020204" pitchFamily="18" charset="0"/>
                <a:ea typeface="Source Serif Pro Black" panose="02040903050405020204" pitchFamily="18" charset="0"/>
              </a:rPr>
              <a:t> même parfois</a:t>
            </a:r>
            <a:r>
              <a:rPr lang="fr-FR" dirty="0">
                <a:effectLst/>
                <a:latin typeface="Source Serif Pro Black" panose="02040903050405020204" pitchFamily="18" charset="0"/>
                <a:ea typeface="Source Serif Pro Black" panose="02040903050405020204" pitchFamily="18" charset="0"/>
              </a:rPr>
              <a:t> à la condamnation à mort institutionnalisée. </a:t>
            </a:r>
          </a:p>
          <a:p>
            <a:pPr algn="just">
              <a:lnSpc>
                <a:spcPct val="107000"/>
              </a:lnSpc>
            </a:pPr>
            <a:r>
              <a:rPr lang="fr-FR" dirty="0">
                <a:latin typeface="Source Serif Pro Black" panose="02040903050405020204" pitchFamily="18" charset="0"/>
                <a:ea typeface="Source Serif Pro Black" panose="02040903050405020204" pitchFamily="18" charset="0"/>
                <a:cs typeface="Times New Roman" panose="02020603050405020304" pitchFamily="18" charset="0"/>
              </a:rPr>
              <a:t> </a:t>
            </a:r>
            <a:endParaRPr lang="fr-FR" dirty="0">
              <a:effectLst/>
              <a:latin typeface="Source Serif Pro Black" panose="02040903050405020204" pitchFamily="18" charset="0"/>
              <a:ea typeface="Source Serif Pro Black" panose="02040903050405020204" pitchFamily="18" charset="0"/>
              <a:cs typeface="Times New Roman" panose="02020603050405020304" pitchFamily="18" charset="0"/>
            </a:endParaRPr>
          </a:p>
          <a:p>
            <a:pPr algn="just">
              <a:lnSpc>
                <a:spcPct val="107000"/>
              </a:lnSpc>
              <a:spcAft>
                <a:spcPts val="0"/>
              </a:spcAft>
            </a:pPr>
            <a:r>
              <a:rPr lang="fr-FR" b="1" dirty="0">
                <a:latin typeface="Source Serif Pro Black" panose="02040903050405020204" pitchFamily="18" charset="0"/>
                <a:ea typeface="Source Serif Pro Black" panose="02040903050405020204" pitchFamily="18" charset="0"/>
                <a:cs typeface="Times New Roman" panose="02020603050405020304" pitchFamily="18" charset="0"/>
              </a:rPr>
              <a:t>La journée du 17 mai est l’occasion de rappeler que la France reste pleinement mobilisée dans la lutte contre la stigmatisation et les violations graves des droits humains dont sont victimes les personnes lesbiennes, gay, bisexuelles, transgenres (</a:t>
            </a:r>
            <a:r>
              <a:rPr lang="fr-FR" b="1" u="sng" dirty="0">
                <a:latin typeface="Source Serif Pro Black" panose="02040903050405020204" pitchFamily="18" charset="0"/>
                <a:ea typeface="Source Serif Pro Black" panose="02040903050405020204" pitchFamily="18" charset="0"/>
                <a:cs typeface="Times New Roman" panose="02020603050405020304" pitchFamily="18" charset="0"/>
                <a:hlinkClick r:id="rId2"/>
              </a:rPr>
              <a:t>LGBT</a:t>
            </a:r>
            <a:r>
              <a:rPr lang="fr-FR" b="1" dirty="0">
                <a:latin typeface="Source Serif Pro Black" panose="02040903050405020204" pitchFamily="18" charset="0"/>
                <a:ea typeface="Source Serif Pro Black" panose="02040903050405020204" pitchFamily="18" charset="0"/>
                <a:cs typeface="Times New Roman" panose="02020603050405020304" pitchFamily="18" charset="0"/>
              </a:rPr>
              <a:t>) partout dans le monde.</a:t>
            </a:r>
            <a:endParaRPr lang="fr-FR" dirty="0">
              <a:effectLst/>
              <a:latin typeface="Source Serif Pro Black" panose="02040903050405020204" pitchFamily="18" charset="0"/>
              <a:ea typeface="Source Serif Pro Black" panose="02040903050405020204" pitchFamily="18" charset="0"/>
              <a:cs typeface="Times New Roman" panose="02020603050405020304" pitchFamily="18" charset="0"/>
            </a:endParaRPr>
          </a:p>
          <a:p>
            <a:pPr algn="just">
              <a:lnSpc>
                <a:spcPct val="107000"/>
              </a:lnSpc>
              <a:spcAft>
                <a:spcPts val="0"/>
              </a:spcAft>
            </a:pPr>
            <a:r>
              <a:rPr lang="fr-FR" dirty="0">
                <a:latin typeface="Source Serif Pro Black" panose="02040903050405020204" pitchFamily="18" charset="0"/>
                <a:ea typeface="Source Serif Pro Black" panose="02040903050405020204" pitchFamily="18" charset="0"/>
                <a:cs typeface="Times New Roman" panose="02020603050405020304" pitchFamily="18" charset="0"/>
              </a:rPr>
              <a:t> </a:t>
            </a:r>
            <a:endParaRPr lang="fr-FR" dirty="0">
              <a:effectLst/>
              <a:latin typeface="Source Serif Pro Black" panose="02040903050405020204" pitchFamily="18" charset="0"/>
              <a:ea typeface="Source Serif Pro Black" panose="02040903050405020204" pitchFamily="18" charset="0"/>
              <a:cs typeface="Times New Roman" panose="02020603050405020304" pitchFamily="18" charset="0"/>
            </a:endParaRPr>
          </a:p>
          <a:p>
            <a:r>
              <a:rPr lang="fr-FR" b="1" dirty="0">
                <a:latin typeface="Source Serif Pro Black" panose="02040903050405020204" pitchFamily="18" charset="0"/>
                <a:ea typeface="Source Serif Pro Black" panose="02040903050405020204" pitchFamily="18" charset="0"/>
              </a:rPr>
              <a:t>Cette journée a pour vocation d'être un évènement rassembleur, de lier toutes les personnes qui se sentent concernées par ces phénomènes ou ce combat, quelles que soient leur orientation  sexuelle ou leur identité de genre. La journée est célébrée dans plus de 130 pays du monde ! Une victoire qu'il faut tempérer car près de 70 pays érigent toujours en délit les relations homosexuelles…</a:t>
            </a:r>
            <a:endParaRPr lang="fr-FR" dirty="0">
              <a:latin typeface="Source Serif Pro Black" panose="02040903050405020204" pitchFamily="18" charset="0"/>
              <a:ea typeface="Source Serif Pro Black" panose="02040903050405020204" pitchFamily="18" charset="0"/>
            </a:endParaRPr>
          </a:p>
          <a:p>
            <a:pPr algn="just">
              <a:lnSpc>
                <a:spcPct val="107000"/>
              </a:lnSpc>
              <a:spcAft>
                <a:spcPts val="0"/>
              </a:spcAft>
            </a:pPr>
            <a:endParaRPr lang="fr-FR" dirty="0">
              <a:effectLst/>
              <a:latin typeface="Source Serif Pro Black" panose="02040903050405020204" pitchFamily="18" charset="0"/>
              <a:ea typeface="Source Serif Pro Black" panose="02040903050405020204" pitchFamily="18" charset="0"/>
              <a:cs typeface="Times New Roman" panose="02020603050405020304" pitchFamily="18" charset="0"/>
            </a:endParaRPr>
          </a:p>
          <a:p>
            <a:pPr algn="just">
              <a:lnSpc>
                <a:spcPct val="107000"/>
              </a:lnSpc>
              <a:spcAft>
                <a:spcPts val="0"/>
              </a:spcAft>
            </a:pPr>
            <a:endParaRPr lang="fr-FR" dirty="0">
              <a:effectLst/>
              <a:latin typeface="Source Serif Pro Black" panose="02040903050405020204" pitchFamily="18" charset="0"/>
              <a:ea typeface="Source Serif Pro Black" panose="02040903050405020204" pitchFamily="18" charset="0"/>
              <a:cs typeface="Times New Roman" panose="02020603050405020304" pitchFamily="18" charset="0"/>
            </a:endParaRPr>
          </a:p>
        </p:txBody>
      </p:sp>
    </p:spTree>
    <p:extLst>
      <p:ext uri="{BB962C8B-B14F-4D97-AF65-F5344CB8AC3E}">
        <p14:creationId xmlns:p14="http://schemas.microsoft.com/office/powerpoint/2010/main" val="3101685541"/>
      </p:ext>
    </p:extLst>
  </p:cSld>
  <p:clrMapOvr>
    <a:masterClrMapping/>
  </p:clrMapOvr>
  <mc:AlternateContent xmlns:mc="http://schemas.openxmlformats.org/markup-compatibility/2006">
    <mc:Choice xmlns:p14="http://schemas.microsoft.com/office/powerpoint/2010/main" Requires="p14">
      <p:transition spd="slow" p14:dur="2000" advTm="26056"/>
    </mc:Choice>
    <mc:Fallback>
      <p:transition spd="slow" advTm="2605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306" y="405003"/>
            <a:ext cx="3421905" cy="3840913"/>
          </a:xfrm>
          <a:prstGeom prst="rect">
            <a:avLst/>
          </a:prstGeom>
        </p:spPr>
      </p:pic>
      <p:sp>
        <p:nvSpPr>
          <p:cNvPr id="3" name="Rectangle 2"/>
          <p:cNvSpPr/>
          <p:nvPr/>
        </p:nvSpPr>
        <p:spPr>
          <a:xfrm>
            <a:off x="496389" y="4669256"/>
            <a:ext cx="11495314" cy="1380378"/>
          </a:xfrm>
          <a:prstGeom prst="rect">
            <a:avLst/>
          </a:prstGeom>
        </p:spPr>
        <p:txBody>
          <a:bodyPr wrap="square">
            <a:spAutoFit/>
          </a:bodyPr>
          <a:lstStyle/>
          <a:p>
            <a:pPr algn="just">
              <a:lnSpc>
                <a:spcPct val="107000"/>
              </a:lnSpc>
              <a:spcAft>
                <a:spcPts val="800"/>
              </a:spcAft>
            </a:pPr>
            <a:r>
              <a:rPr lang="fr-FR" dirty="0">
                <a:effectLst/>
                <a:latin typeface="Source Serif Pro Black" panose="02040903050405020204" pitchFamily="18" charset="0"/>
                <a:ea typeface="Source Serif Pro Black" panose="02040903050405020204" pitchFamily="18" charset="0"/>
                <a:cs typeface="Times New Roman" panose="02020603050405020304" pitchFamily="18" charset="0"/>
              </a:rPr>
              <a:t>Après ce rappel sur l’historique de cette journée, je vous propose de vous sensibiliser à travers </a:t>
            </a:r>
            <a:r>
              <a:rPr lang="fr-FR" dirty="0">
                <a:latin typeface="Source Serif Pro Black" panose="02040903050405020204" pitchFamily="18" charset="0"/>
                <a:ea typeface="Source Serif Pro Black" panose="02040903050405020204" pitchFamily="18" charset="0"/>
                <a:cs typeface="Times New Roman" panose="02020603050405020304" pitchFamily="18" charset="0"/>
              </a:rPr>
              <a:t>une brève filmographie ayant vocation à suggérer quelques œuvres qui abordent directement ou indirectement ces thèmes et une </a:t>
            </a:r>
            <a:r>
              <a:rPr lang="fr-FR" dirty="0">
                <a:effectLst/>
                <a:latin typeface="Source Serif Pro Black" panose="02040903050405020204" pitchFamily="18" charset="0"/>
                <a:ea typeface="Source Serif Pro Black" panose="02040903050405020204" pitchFamily="18" charset="0"/>
                <a:cs typeface="Times New Roman" panose="02020603050405020304" pitchFamily="18" charset="0"/>
              </a:rPr>
              <a:t>liste de films et de documentaires sur la diversité sexuelle et la pluralité des genres.</a:t>
            </a:r>
          </a:p>
          <a:p>
            <a:pPr>
              <a:lnSpc>
                <a:spcPct val="107000"/>
              </a:lnSpc>
              <a:spcAft>
                <a:spcPts val="800"/>
              </a:spcAft>
            </a:pPr>
            <a:r>
              <a:rPr lang="fr-FR" dirty="0">
                <a:effectLst/>
                <a:latin typeface="Source Serif Pro Black" panose="02040903050405020204" pitchFamily="18" charset="0"/>
                <a:ea typeface="Source Serif Pro Black" panose="02040903050405020204" pitchFamily="18" charset="0"/>
                <a:cs typeface="Times New Roman" panose="02020603050405020304" pitchFamily="18" charset="0"/>
              </a:rPr>
              <a:t>Ce sont essentiellement des films grand public qui ont bénéficié d’une critique positive.</a:t>
            </a:r>
          </a:p>
        </p:txBody>
      </p:sp>
    </p:spTree>
    <p:extLst>
      <p:ext uri="{BB962C8B-B14F-4D97-AF65-F5344CB8AC3E}">
        <p14:creationId xmlns:p14="http://schemas.microsoft.com/office/powerpoint/2010/main" val="3770351531"/>
      </p:ext>
    </p:extLst>
  </p:cSld>
  <p:clrMapOvr>
    <a:masterClrMapping/>
  </p:clrMapOvr>
  <mc:AlternateContent xmlns:mc="http://schemas.openxmlformats.org/markup-compatibility/2006">
    <mc:Choice xmlns:p14="http://schemas.microsoft.com/office/powerpoint/2010/main" Requires="p14">
      <p:transition spd="slow" p14:dur="2000" advTm="15781"/>
    </mc:Choice>
    <mc:Fallback>
      <p:transition spd="slow" advTm="1578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758" y="452842"/>
            <a:ext cx="4549141" cy="6065521"/>
          </a:xfrm>
          <a:prstGeom prst="rect">
            <a:avLst/>
          </a:prstGeom>
        </p:spPr>
      </p:pic>
      <p:sp>
        <p:nvSpPr>
          <p:cNvPr id="4" name="ZoneTexte 3"/>
          <p:cNvSpPr txBox="1"/>
          <p:nvPr/>
        </p:nvSpPr>
        <p:spPr>
          <a:xfrm>
            <a:off x="5695406" y="2469941"/>
            <a:ext cx="6008914" cy="2031325"/>
          </a:xfrm>
          <a:prstGeom prst="rect">
            <a:avLst/>
          </a:prstGeom>
          <a:noFill/>
        </p:spPr>
        <p:txBody>
          <a:bodyPr wrap="square" rtlCol="0">
            <a:spAutoFit/>
          </a:bodyPr>
          <a:lstStyle/>
          <a:p>
            <a:pPr algn="just"/>
            <a:r>
              <a:rPr lang="fr-FR" dirty="0">
                <a:latin typeface="Source Serif Pro Black" panose="02040903050405020204" pitchFamily="18" charset="0"/>
                <a:ea typeface="Source Serif Pro Black" panose="02040903050405020204" pitchFamily="18" charset="0"/>
              </a:rPr>
              <a:t>Dans les années 1990, alors que le sida tue depuis près de 10 ans, les militants de l’association </a:t>
            </a:r>
            <a:r>
              <a:rPr lang="fr-FR" dirty="0" err="1">
                <a:latin typeface="Source Serif Pro Black" panose="02040903050405020204" pitchFamily="18" charset="0"/>
                <a:ea typeface="Source Serif Pro Black" panose="02040903050405020204" pitchFamily="18" charset="0"/>
              </a:rPr>
              <a:t>Act</a:t>
            </a:r>
            <a:r>
              <a:rPr lang="fr-FR" dirty="0">
                <a:latin typeface="Source Serif Pro Black" panose="02040903050405020204" pitchFamily="18" charset="0"/>
                <a:ea typeface="Source Serif Pro Black" panose="02040903050405020204" pitchFamily="18" charset="0"/>
              </a:rPr>
              <a:t> Up Paris </a:t>
            </a:r>
            <a:r>
              <a:rPr lang="fr-FR" dirty="0" err="1">
                <a:latin typeface="Source Serif Pro Black" panose="02040903050405020204" pitchFamily="18" charset="0"/>
                <a:ea typeface="Source Serif Pro Black" panose="02040903050405020204" pitchFamily="18" charset="0"/>
              </a:rPr>
              <a:t>mulitiplient</a:t>
            </a:r>
            <a:r>
              <a:rPr lang="fr-FR" dirty="0">
                <a:latin typeface="Source Serif Pro Black" panose="02040903050405020204" pitchFamily="18" charset="0"/>
                <a:ea typeface="Source Serif Pro Black" panose="02040903050405020204" pitchFamily="18" charset="0"/>
              </a:rPr>
              <a:t> les actions pour contrer l’indifférence générale. </a:t>
            </a:r>
          </a:p>
          <a:p>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Nouveau venu dans le groupe, Nathan va être bouleversé par la radicalité de Sean.</a:t>
            </a:r>
          </a:p>
        </p:txBody>
      </p:sp>
    </p:spTree>
    <p:extLst>
      <p:ext uri="{BB962C8B-B14F-4D97-AF65-F5344CB8AC3E}">
        <p14:creationId xmlns:p14="http://schemas.microsoft.com/office/powerpoint/2010/main" val="2613592284"/>
      </p:ext>
    </p:extLst>
  </p:cSld>
  <p:clrMapOvr>
    <a:masterClrMapping/>
  </p:clrMapOvr>
  <mc:AlternateContent xmlns:mc="http://schemas.openxmlformats.org/markup-compatibility/2006">
    <mc:Choice xmlns:p14="http://schemas.microsoft.com/office/powerpoint/2010/main" Requires="p14">
      <p:transition spd="slow" p14:dur="2000" advTm="15687"/>
    </mc:Choice>
    <mc:Fallback>
      <p:transition spd="slow" advTm="1568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4" y="535090"/>
            <a:ext cx="4068525" cy="6113904"/>
          </a:xfrm>
          <a:prstGeom prst="rect">
            <a:avLst/>
          </a:prstGeom>
        </p:spPr>
      </p:pic>
      <p:sp>
        <p:nvSpPr>
          <p:cNvPr id="5" name="ZoneTexte 4"/>
          <p:cNvSpPr txBox="1"/>
          <p:nvPr/>
        </p:nvSpPr>
        <p:spPr>
          <a:xfrm>
            <a:off x="4846321" y="2220686"/>
            <a:ext cx="6805748" cy="2585323"/>
          </a:xfrm>
          <a:prstGeom prst="rect">
            <a:avLst/>
          </a:prstGeom>
          <a:noFill/>
        </p:spPr>
        <p:txBody>
          <a:bodyPr wrap="square" rtlCol="0">
            <a:spAutoFit/>
          </a:bodyPr>
          <a:lstStyle/>
          <a:p>
            <a:pPr algn="just"/>
            <a:r>
              <a:rPr lang="fr-FR" dirty="0">
                <a:latin typeface="Source Serif Pro Black" panose="02040903050405020204" pitchFamily="18" charset="0"/>
                <a:ea typeface="Source Serif Pro Black" panose="02040903050405020204" pitchFamily="18" charset="0"/>
              </a:rPr>
              <a:t>Au Wyoming, en 1963, Jack et Ennis sont engagés pour garder un troupeau de moutons à </a:t>
            </a:r>
            <a:r>
              <a:rPr lang="fr-FR" dirty="0" err="1">
                <a:latin typeface="Source Serif Pro Black" panose="02040903050405020204" pitchFamily="18" charset="0"/>
                <a:ea typeface="Source Serif Pro Black" panose="02040903050405020204" pitchFamily="18" charset="0"/>
              </a:rPr>
              <a:t>Brokeback</a:t>
            </a:r>
            <a:r>
              <a:rPr lang="fr-FR" dirty="0">
                <a:latin typeface="Source Serif Pro Black" panose="02040903050405020204" pitchFamily="18" charset="0"/>
                <a:ea typeface="Source Serif Pro Black" panose="02040903050405020204" pitchFamily="18" charset="0"/>
              </a:rPr>
              <a:t> </a:t>
            </a:r>
            <a:r>
              <a:rPr lang="fr-FR" dirty="0" err="1">
                <a:latin typeface="Source Serif Pro Black" panose="02040903050405020204" pitchFamily="18" charset="0"/>
                <a:ea typeface="Source Serif Pro Black" panose="02040903050405020204" pitchFamily="18" charset="0"/>
              </a:rPr>
              <a:t>Mountain</a:t>
            </a:r>
            <a:r>
              <a:rPr lang="fr-FR" dirty="0">
                <a:latin typeface="Source Serif Pro Black" panose="02040903050405020204" pitchFamily="18" charset="0"/>
                <a:ea typeface="Source Serif Pro Black" panose="02040903050405020204" pitchFamily="18" charset="0"/>
              </a:rPr>
              <a:t>.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Leur complicité se transforme en une attirance irrésistible et inattendue. La transhumance terminée, ils se séparent et épousent leurs fiancées respectives.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Mais 4 ans plus tard, un seul regard suffit à raviver leur amour.</a:t>
            </a:r>
          </a:p>
        </p:txBody>
      </p:sp>
    </p:spTree>
    <p:extLst>
      <p:ext uri="{BB962C8B-B14F-4D97-AF65-F5344CB8AC3E}">
        <p14:creationId xmlns:p14="http://schemas.microsoft.com/office/powerpoint/2010/main" val="1255388479"/>
      </p:ext>
    </p:extLst>
  </p:cSld>
  <p:clrMapOvr>
    <a:masterClrMapping/>
  </p:clrMapOvr>
  <mc:AlternateContent xmlns:mc="http://schemas.openxmlformats.org/markup-compatibility/2006">
    <mc:Choice xmlns:p14="http://schemas.microsoft.com/office/powerpoint/2010/main" Requires="p14">
      <p:transition spd="slow" p14:dur="2000" advTm="15960"/>
    </mc:Choice>
    <mc:Fallback>
      <p:transition spd="slow" advTm="1596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965" y="613036"/>
            <a:ext cx="4232475" cy="5983707"/>
          </a:xfrm>
          <a:prstGeom prst="rect">
            <a:avLst/>
          </a:prstGeom>
        </p:spPr>
      </p:pic>
      <p:sp>
        <p:nvSpPr>
          <p:cNvPr id="3" name="ZoneTexte 2"/>
          <p:cNvSpPr txBox="1"/>
          <p:nvPr/>
        </p:nvSpPr>
        <p:spPr>
          <a:xfrm>
            <a:off x="5003073" y="2035228"/>
            <a:ext cx="6688183" cy="3416320"/>
          </a:xfrm>
          <a:prstGeom prst="rect">
            <a:avLst/>
          </a:prstGeom>
          <a:noFill/>
        </p:spPr>
        <p:txBody>
          <a:bodyPr wrap="square" rtlCol="0">
            <a:spAutoFit/>
          </a:bodyPr>
          <a:lstStyle/>
          <a:p>
            <a:pPr algn="just"/>
            <a:r>
              <a:rPr lang="fr-FR" dirty="0">
                <a:latin typeface="Source Serif Pro Black" panose="02040903050405020204" pitchFamily="18" charset="0"/>
                <a:ea typeface="Source Serif Pro Black" panose="02040903050405020204" pitchFamily="18" charset="0"/>
              </a:rPr>
              <a:t>Francis et Marie sont amis, dandys, célibataires et aventureux. Ils tombent tous les deux amoureux du même garçon, Nicolas, aussi délicat qu'indéchiffrable.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Le jeune homme devient leur obsession et bientôt un objet de rivalité entre eux.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Francis et Marie se permettent tous les coups pour gagner le cœur du bel éphèbe et entament peu à peu leur belle amitié.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En parallèle, des filles et des garçons monologuent sur l'amour, ses peines et ses joies.</a:t>
            </a:r>
          </a:p>
        </p:txBody>
      </p:sp>
    </p:spTree>
    <p:extLst>
      <p:ext uri="{BB962C8B-B14F-4D97-AF65-F5344CB8AC3E}">
        <p14:creationId xmlns:p14="http://schemas.microsoft.com/office/powerpoint/2010/main" val="2970617960"/>
      </p:ext>
    </p:extLst>
  </p:cSld>
  <p:clrMapOvr>
    <a:masterClrMapping/>
  </p:clrMapOvr>
  <mc:AlternateContent xmlns:mc="http://schemas.openxmlformats.org/markup-compatibility/2006">
    <mc:Choice xmlns:p14="http://schemas.microsoft.com/office/powerpoint/2010/main" Requires="p14">
      <p:transition spd="slow" p14:dur="2000" advTm="19161"/>
    </mc:Choice>
    <mc:Fallback>
      <p:transition spd="slow" advTm="1916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08" y="615587"/>
            <a:ext cx="4248150" cy="5600700"/>
          </a:xfrm>
          <a:prstGeom prst="rect">
            <a:avLst/>
          </a:prstGeom>
        </p:spPr>
      </p:pic>
      <p:sp>
        <p:nvSpPr>
          <p:cNvPr id="4" name="ZoneTexte 3"/>
          <p:cNvSpPr txBox="1"/>
          <p:nvPr/>
        </p:nvSpPr>
        <p:spPr>
          <a:xfrm>
            <a:off x="5408023" y="2076994"/>
            <a:ext cx="6191794" cy="2862322"/>
          </a:xfrm>
          <a:prstGeom prst="rect">
            <a:avLst/>
          </a:prstGeom>
          <a:noFill/>
        </p:spPr>
        <p:txBody>
          <a:bodyPr wrap="square" rtlCol="0">
            <a:spAutoFit/>
          </a:bodyPr>
          <a:lstStyle/>
          <a:p>
            <a:pPr algn="just"/>
            <a:r>
              <a:rPr lang="fr-FR" dirty="0" err="1">
                <a:latin typeface="Source Serif Pro Black" panose="02040903050405020204" pitchFamily="18" charset="0"/>
                <a:ea typeface="Source Serif Pro Black" panose="02040903050405020204" pitchFamily="18" charset="0"/>
              </a:rPr>
              <a:t>Felicia</a:t>
            </a:r>
            <a:r>
              <a:rPr lang="fr-FR" dirty="0">
                <a:latin typeface="Source Serif Pro Black" panose="02040903050405020204" pitchFamily="18" charset="0"/>
                <a:ea typeface="Source Serif Pro Black" panose="02040903050405020204" pitchFamily="18" charset="0"/>
              </a:rPr>
              <a:t>, </a:t>
            </a:r>
            <a:r>
              <a:rPr lang="fr-FR" dirty="0" err="1">
                <a:latin typeface="Source Serif Pro Black" panose="02040903050405020204" pitchFamily="18" charset="0"/>
                <a:ea typeface="Source Serif Pro Black" panose="02040903050405020204" pitchFamily="18" charset="0"/>
              </a:rPr>
              <a:t>Mitzi</a:t>
            </a:r>
            <a:r>
              <a:rPr lang="fr-FR" dirty="0">
                <a:latin typeface="Source Serif Pro Black" panose="02040903050405020204" pitchFamily="18" charset="0"/>
                <a:ea typeface="Source Serif Pro Black" panose="02040903050405020204" pitchFamily="18" charset="0"/>
              </a:rPr>
              <a:t> et Bernadette, trois travestis australiens, doivent se produire à l'autre bout du pays.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Entre eux et l'hôtel où ils sont attendus s'étend le désert, immense et aride. Les trois amis ne se laissent pas décourager.</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Ils achètent un bus, qu'ils baptisent « Priscilla », et foncent à tombeau ouvert sur les pistes sablonneuses. </a:t>
            </a:r>
          </a:p>
          <a:p>
            <a:pPr algn="just"/>
            <a:r>
              <a:rPr lang="fr-FR" dirty="0">
                <a:latin typeface="Source Serif Pro Black" panose="02040903050405020204" pitchFamily="18" charset="0"/>
                <a:ea typeface="Source Serif Pro Black" panose="02040903050405020204" pitchFamily="18" charset="0"/>
              </a:rPr>
              <a:t>Toutes sortes de rencontres émaillent leur périple.</a:t>
            </a:r>
          </a:p>
        </p:txBody>
      </p:sp>
    </p:spTree>
    <p:extLst>
      <p:ext uri="{BB962C8B-B14F-4D97-AF65-F5344CB8AC3E}">
        <p14:creationId xmlns:p14="http://schemas.microsoft.com/office/powerpoint/2010/main" val="2780513797"/>
      </p:ext>
    </p:extLst>
  </p:cSld>
  <p:clrMapOvr>
    <a:masterClrMapping/>
  </p:clrMapOvr>
  <mc:AlternateContent xmlns:mc="http://schemas.openxmlformats.org/markup-compatibility/2006">
    <mc:Choice xmlns:p14="http://schemas.microsoft.com/office/powerpoint/2010/main" Requires="p14">
      <p:transition spd="slow" p14:dur="2000" advTm="18008"/>
    </mc:Choice>
    <mc:Fallback>
      <p:transition spd="slow" advTm="1800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775" y="286016"/>
            <a:ext cx="4740865" cy="6428292"/>
          </a:xfrm>
          <a:prstGeom prst="rect">
            <a:avLst/>
          </a:prstGeom>
        </p:spPr>
      </p:pic>
      <p:sp>
        <p:nvSpPr>
          <p:cNvPr id="3" name="ZoneTexte 2"/>
          <p:cNvSpPr txBox="1"/>
          <p:nvPr/>
        </p:nvSpPr>
        <p:spPr>
          <a:xfrm>
            <a:off x="5460276" y="1841863"/>
            <a:ext cx="5786845" cy="3693319"/>
          </a:xfrm>
          <a:prstGeom prst="rect">
            <a:avLst/>
          </a:prstGeom>
          <a:noFill/>
        </p:spPr>
        <p:txBody>
          <a:bodyPr wrap="square" rtlCol="0">
            <a:spAutoFit/>
          </a:bodyPr>
          <a:lstStyle/>
          <a:p>
            <a:pPr algn="just"/>
            <a:r>
              <a:rPr lang="fr-FR" dirty="0">
                <a:latin typeface="Source Serif Pro Black" panose="02040903050405020204" pitchFamily="18" charset="0"/>
                <a:ea typeface="Source Serif Pro Black" panose="02040903050405020204" pitchFamily="18" charset="0"/>
              </a:rPr>
              <a:t>Alex, petit garçon gracieux de neuf ans qui navigue joyeusement entre les genres, a un rêve : être un jour élu Miss France.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15 ans plus tard, Alex perd ses parents et sa confiance en lui et stagne dans une vie monotone. Une rencontre imprévue va réveiller ce rêve oublié. Alex décide alors de concourir à Miss France en cachant son identité de garçon. </a:t>
            </a:r>
          </a:p>
          <a:p>
            <a:pPr algn="just"/>
            <a:endParaRPr lang="fr-FR" dirty="0">
              <a:latin typeface="Source Serif Pro Black" panose="02040903050405020204" pitchFamily="18" charset="0"/>
              <a:ea typeface="Source Serif Pro Black" panose="02040903050405020204" pitchFamily="18" charset="0"/>
            </a:endParaRPr>
          </a:p>
          <a:p>
            <a:pPr algn="just"/>
            <a:r>
              <a:rPr lang="fr-FR" dirty="0">
                <a:latin typeface="Source Serif Pro Black" panose="02040903050405020204" pitchFamily="18" charset="0"/>
                <a:ea typeface="Source Serif Pro Black" panose="02040903050405020204" pitchFamily="18" charset="0"/>
              </a:rPr>
              <a:t>Au gré des étapes d'un concours sans merci, Alex va partir à la conquête du titre, de sa féminité et surtout, de lui-même.</a:t>
            </a:r>
          </a:p>
        </p:txBody>
      </p:sp>
    </p:spTree>
    <p:extLst>
      <p:ext uri="{BB962C8B-B14F-4D97-AF65-F5344CB8AC3E}">
        <p14:creationId xmlns:p14="http://schemas.microsoft.com/office/powerpoint/2010/main" val="548616128"/>
      </p:ext>
    </p:extLst>
  </p:cSld>
  <p:clrMapOvr>
    <a:masterClrMapping/>
  </p:clrMapOvr>
  <mc:AlternateContent xmlns:mc="http://schemas.openxmlformats.org/markup-compatibility/2006">
    <mc:Choice xmlns:p14="http://schemas.microsoft.com/office/powerpoint/2010/main" Requires="p14">
      <p:transition spd="slow" p14:dur="2000" advTm="19680"/>
    </mc:Choice>
    <mc:Fallback>
      <p:transition spd="slow" advTm="19680"/>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929</Words>
  <Application>Microsoft Office PowerPoint</Application>
  <PresentationFormat>Grand écran</PresentationFormat>
  <Paragraphs>90</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Source Serif Pro Black</vt:lpstr>
      <vt:lpstr>Times New Roman</vt:lpstr>
      <vt:lpstr>Thème Office</vt:lpstr>
      <vt:lpstr>17 mai 2022  Journée Mondiale contre les LGBTIphobies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Conseil d'Etat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mai 2022  Journée Mondiale contre les LGBTIphobies</dc:title>
  <dc:creator>PICAZO Muriel</dc:creator>
  <cp:lastModifiedBy>PICAZO Muriel</cp:lastModifiedBy>
  <cp:revision>15</cp:revision>
  <cp:lastPrinted>2022-05-12T07:09:09Z</cp:lastPrinted>
  <dcterms:created xsi:type="dcterms:W3CDTF">2022-04-17T07:36:45Z</dcterms:created>
  <dcterms:modified xsi:type="dcterms:W3CDTF">2022-05-15T07:07:56Z</dcterms:modified>
</cp:coreProperties>
</file>